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7" r:id="rId6"/>
    <p:sldId id="260" r:id="rId7"/>
    <p:sldId id="275" r:id="rId8"/>
    <p:sldId id="261" r:id="rId9"/>
    <p:sldId id="262" r:id="rId10"/>
    <p:sldId id="263" r:id="rId11"/>
    <p:sldId id="278" r:id="rId12"/>
    <p:sldId id="281" r:id="rId13"/>
    <p:sldId id="271" r:id="rId14"/>
    <p:sldId id="276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84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6AD745-9BAD-4B89-8428-C7C651A75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EE4B988-AF6B-4045-80FE-EAEFF341D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EB0750A-5BE3-492F-B896-BE8DBEC09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C3A3-5C02-47EB-A9EA-A6335F1EA3A2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2284546-7DDD-4918-81DB-24EACD76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112CCC9-595B-42A4-B6A5-FECF1EC5D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6225-1FD9-4D4E-A9B1-4755487D89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191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D91653-7193-4571-8857-5759A8D08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953D4E5-7B25-4BA5-BC64-C4CCA4B52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7AD675A-26B3-47B3-8138-B160BF49D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C3A3-5C02-47EB-A9EA-A6335F1EA3A2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2832EAA-4310-4873-AC6C-8484F55F0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A6802AC-9DE9-444E-99F0-04A39DD02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6225-1FD9-4D4E-A9B1-4755487D89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402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23A24C8F-44BA-45A9-B6A7-701262815E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81EBA3F-811A-4EBB-B9F1-D0F038EFA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EFD37C7-3C9E-41AD-93C6-59E8823B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C3A3-5C02-47EB-A9EA-A6335F1EA3A2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9D077CC-1F75-4A08-8B52-4C46FAE8E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DA4AC0D-9747-4128-96EF-7B03C4410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6225-1FD9-4D4E-A9B1-4755487D89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379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6074AB-621C-4F68-8E36-659F1FA18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5F34C1D-FED8-4753-BCBC-6813C5A7A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044C6BA-1183-45F3-AE81-B13ACC411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C3A3-5C02-47EB-A9EA-A6335F1EA3A2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9F1AD90-3203-47D5-92C3-18E8AA4C8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DEEDAB5-3AA0-4D7F-94FB-5D1BEDB1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6225-1FD9-4D4E-A9B1-4755487D89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141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1BD960-A568-43FB-917A-12514F8B7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751A7D1-2C1C-4883-8816-189A18262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A4F914A-8B00-46F2-9CB9-6C082873C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C3A3-5C02-47EB-A9EA-A6335F1EA3A2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EFC1223-1D06-4C01-9E1B-4408E7F4D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1BABDA1-424E-4BD3-A718-AA175344A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6225-1FD9-4D4E-A9B1-4755487D89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0902D5-C3CC-49FE-9590-F37CDBF6D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A79E8D-6E4A-4611-99CB-6028994491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E9AF176-1012-45B5-AD7B-EAD07307C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F95EE7C-6597-404B-A2F5-C3EE62D6D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C3A3-5C02-47EB-A9EA-A6335F1EA3A2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65D07C7-28BF-466B-B27D-E714E7BD0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2132C4C-8B43-4813-AC2F-E8EC9E309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6225-1FD9-4D4E-A9B1-4755487D89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302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C020A8-0CF4-4A8F-B9CB-2588421E3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2C837F3-9C55-4F3F-8A5B-999E77646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CBECA37-113B-4C00-8486-B716E642D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0DAF33A-3BFE-4B1B-97C5-1392C02F7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6BEB6AD5-079D-4177-AA53-CA10D8F77B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9A3D148E-F1AF-4ECB-B325-384A256E8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C3A3-5C02-47EB-A9EA-A6335F1EA3A2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3A211047-F178-4766-AC6C-8A6CC1E7E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AD251224-2D99-4916-85C0-72E791427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6225-1FD9-4D4E-A9B1-4755487D89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473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C55A1F-F2AA-4796-8155-283F0EBE4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9BA1F814-D1AC-4D13-9466-FF582C429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C3A3-5C02-47EB-A9EA-A6335F1EA3A2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DF56BFC-C981-4FA5-B160-95E1540DB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199AD972-1156-4913-88C3-FB803A132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6225-1FD9-4D4E-A9B1-4755487D89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416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00172296-69C2-4827-AF4F-A4DD9B428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C3A3-5C02-47EB-A9EA-A6335F1EA3A2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FC0F0BCA-67B6-4FD5-927F-CFA7B546C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53B1B81-37A4-4CCE-BE77-AA1972B3B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6225-1FD9-4D4E-A9B1-4755487D89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059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8D1617-B987-49FE-BE9C-9663F6F08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64F030-7BB4-4B8B-B909-77CEA70F3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A50BCD1-2EA4-41E6-9555-E15908124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F7CA3F5-415F-488E-8ED8-AE2DDC5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C3A3-5C02-47EB-A9EA-A6335F1EA3A2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E7AAA98-ABF0-4B76-AE77-695F18F64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BEFF1D0-8A47-499E-AE7E-39A1A4FB8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6225-1FD9-4D4E-A9B1-4755487D89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5134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1925C5-43CB-4F5F-8C5B-78B394B4E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A6EBECD7-4424-4AD1-99C8-6B82DD1DEC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F4B91CB-72CB-41EE-ABD1-D2E36CF0A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4C82231-63D0-402A-90BA-8A995C373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C3A3-5C02-47EB-A9EA-A6335F1EA3A2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732D09A-33C3-43E1-9C75-9D174C198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A9595FD-B7E0-4C3C-85C7-DDA50F002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6225-1FD9-4D4E-A9B1-4755487D89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887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1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8760C485-2BA1-4B7F-A96E-C3A8837E3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2C263D7-A8E8-4974-97A8-F76302D73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742BC2D-FE3D-4225-9571-1CA5675540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CC3A3-5C02-47EB-A9EA-A6335F1EA3A2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DE2AEE6-601E-4F15-BD1A-E517A38454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783E74B-9D11-48A9-B39C-F6E595DDA0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16225-1FD9-4D4E-A9B1-4755487D89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687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besplatna.pravna.pomoc@pravosudje.h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ravosudje.gov.hr/istaknute-teme/besplatna-pravna-pomoc/javni-natjecaj-za-financiranje-projekata-ovlastenih-udruga-i-pravnih-klinika-za-pruzanje-primarne-pravne-pomoci-za-2020-godinu/2161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ravosudje.gov.hr/istaknute-teme/besplatna-pravna-pomoc/javni-natjecaj-za-financiranje-projekata-ovlastenih-udruga-i-pravnih-klinika-za-pruzanje-primarne-pravne-pomoci-za-2020-godinu/2161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2EA062-9C94-46A3-AB0B-C042AD271B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269" y="548640"/>
            <a:ext cx="10474036" cy="2961323"/>
          </a:xfrm>
        </p:spPr>
        <p:txBody>
          <a:bodyPr>
            <a:noAutofit/>
          </a:bodyPr>
          <a:lstStyle/>
          <a:p>
            <a:r>
              <a:rPr lang="hr-H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Natječaj za financiranje projekata ovlaštenih udruga i pravnih klinika za pružanje primarne pravne pomoći za 2020. godinu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8ACA6D-9AC7-4E53-B6AA-BB527C7C2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3505" y="3385906"/>
            <a:ext cx="9144000" cy="2488370"/>
          </a:xfrm>
        </p:spPr>
        <p:txBody>
          <a:bodyPr>
            <a:normAutofit lnSpcReduction="10000"/>
          </a:bodyPr>
          <a:lstStyle/>
          <a:p>
            <a:endParaRPr lang="pl-PL" dirty="0"/>
          </a:p>
          <a:p>
            <a:r>
              <a:rPr lang="pl-PL" sz="4400" dirty="0">
                <a:latin typeface="Bell MT" panose="02020503060305020303" pitchFamily="18" charset="0"/>
              </a:rPr>
              <a:t>Ministarstvo pravosuđa</a:t>
            </a:r>
          </a:p>
          <a:p>
            <a:endParaRPr lang="pl-PL" sz="4400" dirty="0">
              <a:latin typeface="Bell MT" panose="02020503060305020303" pitchFamily="18" charset="0"/>
            </a:endParaRPr>
          </a:p>
          <a:p>
            <a:r>
              <a:rPr lang="pl-PL" sz="4400" dirty="0">
                <a:latin typeface="Bell MT" panose="02020503060305020303" pitchFamily="18" charset="0"/>
              </a:rPr>
              <a:t>28. veljače 2020. godine</a:t>
            </a:r>
            <a:endParaRPr lang="hr-HR" sz="44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841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E0DDB3-79F9-4B14-B7FD-9E8922952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b="1" dirty="0">
                <a:latin typeface="Bell MT" panose="02020503060305020303" pitchFamily="18" charset="0"/>
              </a:rPr>
              <a:t>PRIJAVA NA NATJEČAJ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D37C4FB-1B6A-4D90-8F48-3DF4896F9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sz="3200" dirty="0">
                <a:latin typeface="Bell MT" panose="02020503060305020303" pitchFamily="18" charset="0"/>
              </a:rPr>
              <a:t>Prijave se šalju u </a:t>
            </a:r>
            <a:r>
              <a:rPr lang="pl-PL" sz="3200" u="sng" dirty="0">
                <a:latin typeface="Bell MT" panose="02020503060305020303" pitchFamily="18" charset="0"/>
              </a:rPr>
              <a:t>zatvorenoj omotnici </a:t>
            </a:r>
            <a:r>
              <a:rPr lang="pl-PL" sz="3200" dirty="0">
                <a:latin typeface="Bell MT" panose="02020503060305020303" pitchFamily="18" charset="0"/>
              </a:rPr>
              <a:t>preporučeno poštom, putem dostavljača ili osobno Ministarstvu pravosuđa, Ulica grada Vukovara 49, 10000 Zagreb, s naznakom: </a:t>
            </a:r>
          </a:p>
          <a:p>
            <a:pPr marL="0" indent="0" algn="just">
              <a:buNone/>
            </a:pPr>
            <a:r>
              <a:rPr lang="pl-PL" sz="3200" dirty="0">
                <a:latin typeface="Bell MT" panose="02020503060305020303" pitchFamily="18" charset="0"/>
              </a:rPr>
              <a:t>„Prijava na natječaj za financiranje projekata ovlaštenih udruga i pravnih klinika za pružanje primarne pravne pomoći - ne otvarati“.</a:t>
            </a:r>
          </a:p>
          <a:p>
            <a:pPr marL="0" indent="0" algn="just">
              <a:buNone/>
            </a:pPr>
            <a:endParaRPr lang="pl-PL" sz="3200" dirty="0">
              <a:latin typeface="Bell MT" panose="02020503060305020303" pitchFamily="18" charset="0"/>
            </a:endParaRPr>
          </a:p>
          <a:p>
            <a:pPr algn="just"/>
            <a:r>
              <a:rPr lang="pl-PL" sz="3200" dirty="0">
                <a:latin typeface="Bell MT" panose="02020503060305020303" pitchFamily="18" charset="0"/>
              </a:rPr>
              <a:t>Rok za podnošenje prijava na natječaj bio je </a:t>
            </a:r>
            <a:r>
              <a:rPr lang="pl-PL" sz="3200" b="1" dirty="0">
                <a:latin typeface="Bell MT" panose="02020503060305020303" pitchFamily="18" charset="0"/>
              </a:rPr>
              <a:t>26. veljače  2020.</a:t>
            </a:r>
          </a:p>
          <a:p>
            <a:pPr marL="0" indent="0" algn="just">
              <a:buNone/>
            </a:pPr>
            <a:endParaRPr lang="pl-PL" sz="32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095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3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Freeform: Shape 3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3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: Shape 3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Rezervirano mjesto sadržaja 3">
            <a:extLst>
              <a:ext uri="{FF2B5EF4-FFF2-40B4-BE49-F238E27FC236}">
                <a16:creationId xmlns:a16="http://schemas.microsoft.com/office/drawing/2014/main" id="{28AC6287-A8A5-4D60-B8DF-1E4EA0DABC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6660" y="288485"/>
            <a:ext cx="9094125" cy="61646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4EF567D-D3D9-4A84-AF9D-1DACCA4FB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hr-HR" sz="48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6158F17-BA75-483F-B777-2CAF7C5E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578" y="695094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sz="3600" dirty="0">
                <a:latin typeface="Bell MT" panose="02020503060305020303" pitchFamily="18" charset="0"/>
              </a:rPr>
              <a:t>Postupak otvaranja i pregleda dostavljenih prijava, procjena prijava, dostava dodatne dokumentacije, ugovaranje, donošenje odluke o dodjeli sredstava, podnošenje prigovora, postupanje s dokumentacijom, detaljno su opisani u Uputama za prijavitelje.</a:t>
            </a:r>
          </a:p>
          <a:p>
            <a:pPr algn="just"/>
            <a:endParaRPr lang="hr-HR" sz="3600" dirty="0">
              <a:latin typeface="Bell MT" panose="02020503060305020303" pitchFamily="18" charset="0"/>
            </a:endParaRPr>
          </a:p>
          <a:p>
            <a:pPr algn="just"/>
            <a:r>
              <a:rPr lang="hr-HR" sz="3600" dirty="0">
                <a:latin typeface="Bell MT" panose="02020503060305020303" pitchFamily="18" charset="0"/>
              </a:rPr>
              <a:t>Adresa elektroničke pošte:</a:t>
            </a:r>
          </a:p>
          <a:p>
            <a:pPr marL="0" indent="0" algn="ctr">
              <a:buNone/>
            </a:pPr>
            <a:r>
              <a:rPr lang="hr-HR" sz="3600" dirty="0">
                <a:latin typeface="Bell MT" panose="02020503060305020303" pitchFamily="18" charset="0"/>
                <a:hlinkClick r:id="rId2"/>
              </a:rPr>
              <a:t>besplatna.pravna.pomoc@pravosudje.hr</a:t>
            </a:r>
            <a:r>
              <a:rPr lang="hr-HR" sz="3600" dirty="0">
                <a:latin typeface="Bell MT" panose="02020503060305020303" pitchFamily="18" charset="0"/>
              </a:rPr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92968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A56C7C-4601-41D0-82D2-1912586DA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4800" b="1" dirty="0">
                <a:latin typeface="Bell MT" panose="02020503060305020303" pitchFamily="18" charset="0"/>
              </a:rPr>
              <a:t>PROPISI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9477B0-06EA-4B78-8078-5CE307BD4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557"/>
            <a:ext cx="10515600" cy="515450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hr-HR" sz="3500" dirty="0">
                <a:latin typeface="Bell MT" panose="02020503060305020303" pitchFamily="18" charset="0"/>
              </a:rPr>
              <a:t>Zakon o besplatnoj pravnoj pomoći („Narodne novine“, br. 143/13. i 98/19.)</a:t>
            </a:r>
          </a:p>
          <a:p>
            <a:pPr marL="0" indent="0" algn="just">
              <a:buNone/>
            </a:pPr>
            <a:endParaRPr lang="hr-HR" sz="3500" dirty="0">
              <a:latin typeface="Bell MT" panose="02020503060305020303" pitchFamily="18" charset="0"/>
            </a:endParaRPr>
          </a:p>
          <a:p>
            <a:pPr algn="just"/>
            <a:r>
              <a:rPr lang="hr-HR" sz="3500" dirty="0">
                <a:latin typeface="Bell MT" panose="02020503060305020303" pitchFamily="18" charset="0"/>
              </a:rPr>
              <a:t>Pravilnik o načinu vođenja registra pružatelja primarne pravne pomoći („Narodne novine“, broj 64/14.)  </a:t>
            </a:r>
          </a:p>
          <a:p>
            <a:pPr algn="just"/>
            <a:endParaRPr lang="hr-HR" sz="3500" dirty="0">
              <a:latin typeface="Bell MT" panose="02020503060305020303" pitchFamily="18" charset="0"/>
            </a:endParaRPr>
          </a:p>
          <a:p>
            <a:pPr algn="just"/>
            <a:r>
              <a:rPr lang="hr-HR" sz="3500" dirty="0">
                <a:latin typeface="Bell MT" panose="02020503060305020303" pitchFamily="18" charset="0"/>
              </a:rPr>
              <a:t>Pravilnik o kriterijima za vrednovanje projekata udruga ovlaštenih za pružanje primarne pravne pomoći i pravnih klinika te o načinu izvještavanja o postupcima za ostvarivanje pravne pomoći („Narodne novine“, broj 64/14.)</a:t>
            </a:r>
          </a:p>
          <a:p>
            <a:pPr algn="just"/>
            <a:endParaRPr lang="hr-HR" sz="3500" dirty="0">
              <a:latin typeface="Bell MT" panose="02020503060305020303" pitchFamily="18" charset="0"/>
            </a:endParaRPr>
          </a:p>
          <a:p>
            <a:pPr algn="just"/>
            <a:r>
              <a:rPr lang="hr-HR" sz="3500" dirty="0">
                <a:latin typeface="Bell MT" panose="02020503060305020303" pitchFamily="18" charset="0"/>
              </a:rPr>
              <a:t> Zakon o udrugama („Narodne novine“, br. 76/14., 70/17. i 98/19.) </a:t>
            </a:r>
          </a:p>
          <a:p>
            <a:pPr algn="just"/>
            <a:endParaRPr lang="hr-HR" sz="3500" dirty="0">
              <a:latin typeface="Bell MT" panose="02020503060305020303" pitchFamily="18" charset="0"/>
            </a:endParaRPr>
          </a:p>
          <a:p>
            <a:pPr algn="just"/>
            <a:r>
              <a:rPr lang="hr-HR" sz="3500" dirty="0">
                <a:latin typeface="Bell MT" panose="02020503060305020303" pitchFamily="18" charset="0"/>
              </a:rPr>
              <a:t>Uredba o  kriterijima, mjerilima i postupcima financiranja i ugovaranja programa i projekata od interesa za opće dobro koje provode udruge („Narodne novine“, broj 26/15.). 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2762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7DBD5F-78FD-4082-AA6B-B6AE57D0D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80655"/>
            <a:ext cx="10515600" cy="2284788"/>
          </a:xfrm>
        </p:spPr>
        <p:txBody>
          <a:bodyPr>
            <a:normAutofit/>
          </a:bodyPr>
          <a:lstStyle/>
          <a:p>
            <a:pPr algn="ctr"/>
            <a:r>
              <a:rPr lang="hr-H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ell MT" panose="02020503060305020303" pitchFamily="18" charset="0"/>
              </a:rPr>
              <a:t>HVALA NA PAŽNJI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A90B24D-7157-42E0-AA17-11A27DAE5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439833"/>
            <a:ext cx="10515600" cy="1500187"/>
          </a:xfrm>
        </p:spPr>
        <p:txBody>
          <a:bodyPr/>
          <a:lstStyle/>
          <a:p>
            <a:pPr algn="ctr"/>
            <a:r>
              <a:rPr lang="hr-HR" sz="4800" dirty="0"/>
              <a:t>pravosudje.gov.hr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013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B13B13-2710-47C5-98B9-9662CB465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b="1" dirty="0">
                <a:latin typeface="Bell MT" panose="02020503060305020303" pitchFamily="18" charset="0"/>
              </a:rPr>
              <a:t>PREDMET NATJEČAJA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87752B4-E0C0-4795-8ABC-1B98C6C5B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7"/>
            <a:ext cx="11353800" cy="5657763"/>
          </a:xfrm>
        </p:spPr>
        <p:txBody>
          <a:bodyPr>
            <a:normAutofit/>
          </a:bodyPr>
          <a:lstStyle/>
          <a:p>
            <a:pPr algn="just"/>
            <a:r>
              <a:rPr lang="hr-HR" sz="3200" dirty="0">
                <a:latin typeface="Bell MT" panose="02020503060305020303" pitchFamily="18" charset="0"/>
              </a:rPr>
              <a:t>Predmet natječaja je financijska potpora ovlaštenim udrugama i pravnim klinikama za projekte pružanja primarne pravne pomoći u skladu s odredbama Zakona o besplatnoj pravnoj pomoći.</a:t>
            </a:r>
          </a:p>
          <a:p>
            <a:pPr marL="0" indent="0" algn="just">
              <a:buNone/>
            </a:pPr>
            <a:endParaRPr lang="hr-HR" sz="3200" dirty="0">
              <a:latin typeface="Bell MT" panose="02020503060305020303" pitchFamily="18" charset="0"/>
            </a:endParaRPr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Natječaj je objavljen na mrežnim stranicama Ministarstva pravosuđa i Ureda za udruge </a:t>
            </a:r>
            <a:r>
              <a:rPr lang="hr-HR" sz="3200" b="1" dirty="0">
                <a:latin typeface="Bell MT" panose="02020503060305020303" pitchFamily="18" charset="0"/>
              </a:rPr>
              <a:t>27. siječnja 2020</a:t>
            </a:r>
            <a:r>
              <a:rPr lang="hr-HR" sz="3200" dirty="0">
                <a:latin typeface="Bell MT" panose="02020503060305020303" pitchFamily="18" charset="0"/>
              </a:rPr>
              <a:t>.</a:t>
            </a:r>
            <a:endParaRPr lang="hr-HR" sz="3200" dirty="0"/>
          </a:p>
          <a:p>
            <a:pPr marL="0" indent="0" algn="ctr">
              <a:buNone/>
            </a:pPr>
            <a:r>
              <a:rPr lang="hr-HR" sz="3200" dirty="0">
                <a:hlinkClick r:id="rId2"/>
              </a:rPr>
              <a:t>https://pravosudje.gov.hr/istaknute-teme/besplatna-pravna-pomoc/javni-natjecaj-za-financiranje-projekata-ovlastenih-udruga-i-pravnih-klinika-za-pruzanje-primarne-pravne-pomoci-za-2020-godinu/21613</a:t>
            </a:r>
            <a:endParaRPr lang="hr-HR" sz="3200" dirty="0"/>
          </a:p>
          <a:p>
            <a:pPr marL="0" indent="0" algn="ctr">
              <a:buNone/>
            </a:pPr>
            <a:endParaRPr lang="hr-HR" sz="3200" dirty="0"/>
          </a:p>
          <a:p>
            <a:pPr marL="0" indent="0" algn="ctr">
              <a:buNone/>
            </a:pPr>
            <a:endParaRPr lang="hr-HR" sz="3200" dirty="0"/>
          </a:p>
          <a:p>
            <a:pPr marL="0" indent="0" algn="ctr">
              <a:buNone/>
            </a:pPr>
            <a:endParaRPr lang="hr-HR" sz="3200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32127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9A2EB7-D567-4AE9-BC2C-3D3F8055F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b="1" dirty="0">
                <a:latin typeface="Bell MT" panose="02020503060305020303" pitchFamily="18" charset="0"/>
              </a:rPr>
              <a:t>PRIHVATLJIVI PRIJAVITELJI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29B32B5-AA0A-4D15-B0E0-53ADEC77A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3200" dirty="0">
                <a:latin typeface="Bell MT" panose="02020503060305020303" pitchFamily="18" charset="0"/>
              </a:rPr>
              <a:t>Udruge upisane u Registar pružatelja primarne pravne pomoći pri Ministarstvu pravosuđa.</a:t>
            </a:r>
          </a:p>
          <a:p>
            <a:pPr marL="0" indent="0" algn="just">
              <a:buNone/>
            </a:pPr>
            <a:endParaRPr lang="pl-PL" sz="3200" dirty="0">
              <a:latin typeface="Bell MT" panose="020205030603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3200" dirty="0">
                <a:latin typeface="Bell MT" panose="02020503060305020303" pitchFamily="18" charset="0"/>
              </a:rPr>
              <a:t>Pravne klinike visokih učilišta koja izvode sveučilišni studij u znanstvenom području prava, upisane u Registar pružatelja primarne pravne pomoći pri Ministarstvu pravosuđa.</a:t>
            </a:r>
          </a:p>
          <a:p>
            <a:pPr algn="just"/>
            <a:endParaRPr lang="pl-PL" sz="3200" dirty="0">
              <a:latin typeface="Bell MT" panose="02020503060305020303" pitchFamily="18" charset="0"/>
            </a:endParaRPr>
          </a:p>
          <a:p>
            <a:pPr marL="0" indent="0" algn="just">
              <a:buNone/>
            </a:pPr>
            <a:r>
              <a:rPr lang="pl-PL" sz="3200" dirty="0">
                <a:latin typeface="Bell MT" panose="02020503060305020303" pitchFamily="18" charset="0"/>
              </a:rPr>
              <a:t>Jedan prijavitelj može prijaviti i ugovoriti samo jedan projekt, a ovlašten je biti partner na više projekata.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07694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FB71C7-B7F8-4D99-AB33-4DD1F4A5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4800" b="1" dirty="0">
                <a:latin typeface="Bell MT" panose="02020503060305020303" pitchFamily="18" charset="0"/>
              </a:rPr>
              <a:t>UKUPNA VRIJEDNOST NATJEČAJA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298A687-7F3D-4B90-B682-041116A0A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062" y="1690689"/>
            <a:ext cx="10791738" cy="5458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  <a:p>
            <a:pPr algn="just"/>
            <a:r>
              <a:rPr lang="hr-HR" sz="3800" dirty="0">
                <a:latin typeface="Bell MT" panose="02020503060305020303" pitchFamily="18" charset="0"/>
              </a:rPr>
              <a:t>Ukupno planirana vrijednost natječaja je </a:t>
            </a:r>
            <a:r>
              <a:rPr lang="hr-HR" sz="3800" b="1" dirty="0">
                <a:latin typeface="Bell MT" panose="02020503060305020303" pitchFamily="18" charset="0"/>
              </a:rPr>
              <a:t>2.110.000,00 kuna.</a:t>
            </a:r>
          </a:p>
          <a:p>
            <a:pPr algn="just"/>
            <a:endParaRPr lang="hr-HR" sz="3800" dirty="0">
              <a:latin typeface="Bell MT" panose="02020503060305020303" pitchFamily="18" charset="0"/>
            </a:endParaRPr>
          </a:p>
          <a:p>
            <a:pPr algn="just"/>
            <a:r>
              <a:rPr lang="hr-HR" sz="3800" dirty="0">
                <a:latin typeface="Bell MT" panose="02020503060305020303" pitchFamily="18" charset="0"/>
              </a:rPr>
              <a:t>Iznosi koji se mogu ugovoriti po pojedinačnim projektima: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3800" dirty="0">
                <a:latin typeface="Bell MT" panose="02020503060305020303" pitchFamily="18" charset="0"/>
              </a:rPr>
              <a:t> Najniži iznos: </a:t>
            </a:r>
            <a:r>
              <a:rPr lang="hr-HR" sz="3800" b="1" dirty="0">
                <a:latin typeface="Bell MT" panose="02020503060305020303" pitchFamily="18" charset="0"/>
              </a:rPr>
              <a:t>45.000,00 kuna</a:t>
            </a:r>
            <a:endParaRPr lang="hr-HR" sz="3800" dirty="0">
              <a:latin typeface="Bell MT" panose="020205030603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3800" dirty="0">
                <a:latin typeface="Bell MT" panose="02020503060305020303" pitchFamily="18" charset="0"/>
              </a:rPr>
              <a:t>Najviši iznos: </a:t>
            </a:r>
            <a:r>
              <a:rPr lang="hr-HR" sz="3800" b="1" dirty="0">
                <a:latin typeface="Bell MT" panose="02020503060305020303" pitchFamily="18" charset="0"/>
              </a:rPr>
              <a:t>95.000,00 kuna.</a:t>
            </a:r>
          </a:p>
          <a:p>
            <a:pPr marL="0" indent="0" algn="just">
              <a:buNone/>
            </a:pPr>
            <a:endParaRPr lang="hr-HR" sz="38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455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C563D2-2620-455F-AE5C-F5DF51BEB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800" b="1" dirty="0">
                <a:latin typeface="Bell MT" panose="02020503060305020303" pitchFamily="18" charset="0"/>
              </a:rPr>
              <a:t>BROJ FINANCIRANIH PROJEKATA I TRAJANJE PROVEDBE PROJEKTA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04D9D0C-072E-4B43-AA5B-3B51819AA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hr-HR" sz="3600" dirty="0">
              <a:latin typeface="Bell MT" panose="02020503060305020303" pitchFamily="18" charset="0"/>
            </a:endParaRPr>
          </a:p>
          <a:p>
            <a:pPr algn="just"/>
            <a:r>
              <a:rPr lang="sv-SE" sz="3600" dirty="0">
                <a:latin typeface="Bell MT" panose="02020503060305020303" pitchFamily="18" charset="0"/>
              </a:rPr>
              <a:t>Natječajem će se financirati </a:t>
            </a:r>
            <a:r>
              <a:rPr lang="sv-SE" sz="3600" u="sng" dirty="0">
                <a:latin typeface="Bell MT" panose="02020503060305020303" pitchFamily="18" charset="0"/>
              </a:rPr>
              <a:t>najviše 30 projekata </a:t>
            </a:r>
            <a:r>
              <a:rPr lang="sv-SE" sz="3600" dirty="0">
                <a:latin typeface="Bell MT" panose="02020503060305020303" pitchFamily="18" charset="0"/>
              </a:rPr>
              <a:t>ovlaštenih udruga i pravnih klinika.</a:t>
            </a:r>
          </a:p>
          <a:p>
            <a:pPr marL="0" indent="0" algn="just">
              <a:buNone/>
            </a:pPr>
            <a:endParaRPr lang="hr-HR" sz="3600" dirty="0">
              <a:latin typeface="Bell MT" panose="02020503060305020303" pitchFamily="18" charset="0"/>
            </a:endParaRPr>
          </a:p>
          <a:p>
            <a:pPr algn="just"/>
            <a:r>
              <a:rPr lang="hr-HR" sz="3600" dirty="0">
                <a:latin typeface="Bell MT" panose="02020503060305020303" pitchFamily="18" charset="0"/>
              </a:rPr>
              <a:t>Predviđeno trajanje provedbe projekta je </a:t>
            </a:r>
            <a:r>
              <a:rPr lang="hr-HR" sz="3600" u="sng" dirty="0">
                <a:latin typeface="Bell MT" panose="02020503060305020303" pitchFamily="18" charset="0"/>
              </a:rPr>
              <a:t>od 1. siječnja do 31. prosinca 2020</a:t>
            </a:r>
            <a:r>
              <a:rPr lang="hr-HR" u="sng" dirty="0">
                <a:latin typeface="Bell MT" panose="02020503060305020303" pitchFamily="18" charset="0"/>
              </a:rPr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77878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D0032A-D4A6-458F-A587-D1E248EA0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8039"/>
          </a:xfrm>
        </p:spPr>
        <p:txBody>
          <a:bodyPr>
            <a:normAutofit/>
          </a:bodyPr>
          <a:lstStyle/>
          <a:p>
            <a:pPr algn="ctr"/>
            <a:r>
              <a:rPr lang="hr-HR" sz="4800" b="1" dirty="0">
                <a:latin typeface="Bell MT" panose="02020503060305020303" pitchFamily="18" charset="0"/>
              </a:rPr>
              <a:t>PRIHVATLJIVE AKTIVNOSTI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3DC1E77-8D4B-46C8-BC05-D20EF4830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54448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3200" u="sng" dirty="0">
                <a:latin typeface="Bell MT" panose="02020503060305020303" pitchFamily="18" charset="0"/>
              </a:rPr>
              <a:t>Aktivnosti kojima se pridonosi pružanju primarne pravne pomoći koja obuhvaća</a:t>
            </a:r>
            <a:r>
              <a:rPr lang="hr-HR" sz="3200" dirty="0">
                <a:latin typeface="Bell MT" panose="02020503060305020303" pitchFamily="18" charset="0"/>
              </a:rPr>
              <a:t>: </a:t>
            </a:r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opću pravnu informaciju</a:t>
            </a:r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pravni savjet </a:t>
            </a:r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sastavljanje podnesaka pred javnopravnim tijelima, Europskim sudom za ljudska prava i međunarodnim organizacijama u skladu s međunarodnim ugovorima i pravilima o radu tih tijela </a:t>
            </a:r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zastupanje u postupcima pred javnopravnim tijelima </a:t>
            </a:r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pravnu pomoć u </a:t>
            </a:r>
            <a:r>
              <a:rPr lang="hr-HR" sz="3200" dirty="0" err="1">
                <a:latin typeface="Bell MT" panose="02020503060305020303" pitchFamily="18" charset="0"/>
              </a:rPr>
              <a:t>izvansudskom</a:t>
            </a:r>
            <a:r>
              <a:rPr lang="hr-HR" sz="3200" dirty="0">
                <a:latin typeface="Bell MT" panose="02020503060305020303" pitchFamily="18" charset="0"/>
              </a:rPr>
              <a:t> mirnom rješenju spora.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94324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7D2C63-07BA-477A-A960-362DA25AC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4800" b="1" dirty="0">
                <a:latin typeface="Bell MT" panose="02020503060305020303" pitchFamily="18" charset="0"/>
              </a:rPr>
              <a:t>PRIHVATLJIVI IZRAVNI TROŠKOVI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CAA2D9-AEFB-49E6-A9C8-00C95949F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algn="just"/>
            <a:r>
              <a:rPr lang="hr-HR" sz="3200" dirty="0">
                <a:latin typeface="Bell MT" panose="02020503060305020303" pitchFamily="18" charset="0"/>
              </a:rPr>
              <a:t>Ljudski resursi (plaće/naknade voditelju projekta te provoditeljima aktivnosti)</a:t>
            </a:r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Putovanja (putni troškovi, dnevnice i troškovi smještaja za potrebe obavljanja projektnih aktivnosti)</a:t>
            </a:r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Oprema i roba (u pravilu do 5%)</a:t>
            </a:r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Ostali troškovi, usluge (kampanje, edukacije za ključne korisnike, troškovi praćenja i vrednovanja provedbe projekta, drugi troškovi neophodni i neposredno vezani i nužni za provedbu projektnih aktivnosti i sl.).</a:t>
            </a:r>
          </a:p>
        </p:txBody>
      </p:sp>
    </p:spTree>
    <p:extLst>
      <p:ext uri="{BB962C8B-B14F-4D97-AF65-F5344CB8AC3E}">
        <p14:creationId xmlns:p14="http://schemas.microsoft.com/office/powerpoint/2010/main" val="1598672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610285-84B2-4AF6-835D-AA73DC28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4800" b="1" dirty="0">
                <a:latin typeface="Bell MT" panose="02020503060305020303" pitchFamily="18" charset="0"/>
              </a:rPr>
              <a:t>PRIHVATLJIVI NEIZRAVNI TROŠKOVI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CD66F04-4233-4D78-952B-A749DA268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74928"/>
          </a:xfrm>
        </p:spPr>
        <p:txBody>
          <a:bodyPr>
            <a:normAutofit/>
          </a:bodyPr>
          <a:lstStyle/>
          <a:p>
            <a:pPr algn="just"/>
            <a:r>
              <a:rPr lang="hr-HR" sz="3200" dirty="0">
                <a:latin typeface="Bell MT" panose="02020503060305020303" pitchFamily="18" charset="0"/>
              </a:rPr>
              <a:t>Troškovi režija (plin, voda, telefon, internet, najam prostora, struja i slično), bankovni troškovi, poštanski troškovi, troškovi uredskog materijala i svi ostali troškovi vezani uz projekt koji nisu navedeni u izravnim troškovima.</a:t>
            </a:r>
          </a:p>
          <a:p>
            <a:pPr algn="just"/>
            <a:endParaRPr lang="hr-HR" sz="3200" dirty="0">
              <a:latin typeface="Bell MT" panose="02020503060305020303" pitchFamily="18" charset="0"/>
            </a:endParaRPr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Trošak </a:t>
            </a:r>
            <a:r>
              <a:rPr lang="hr-HR" sz="3200" dirty="0" err="1">
                <a:latin typeface="Bell MT" panose="02020503060305020303" pitchFamily="18" charset="0"/>
              </a:rPr>
              <a:t>solemnizacije</a:t>
            </a:r>
            <a:r>
              <a:rPr lang="hr-HR" sz="3200" dirty="0">
                <a:latin typeface="Bell MT" panose="02020503060305020303" pitchFamily="18" charset="0"/>
              </a:rPr>
              <a:t> bjanko zadužnice.</a:t>
            </a:r>
          </a:p>
          <a:p>
            <a:pPr algn="just"/>
            <a:endParaRPr lang="hr-HR" sz="3200" dirty="0">
              <a:latin typeface="Bell MT" panose="02020503060305020303" pitchFamily="18" charset="0"/>
            </a:endParaRPr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Ne mogu biti veći od 15% ukupnog iznosa koji se traži.</a:t>
            </a:r>
            <a:endParaRPr lang="hr-HR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895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6B002E-E8E8-407A-BA6B-C3C378DE6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b="1" dirty="0">
                <a:latin typeface="Bell MT" panose="02020503060305020303" pitchFamily="18" charset="0"/>
              </a:rPr>
              <a:t>PRIJAVA NA NATJEČAJ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D04392E-E875-4F64-A0FD-AD602E3A7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3200" dirty="0">
                <a:latin typeface="Bell MT" panose="02020503060305020303" pitchFamily="18" charset="0"/>
              </a:rPr>
              <a:t>Propisani </a:t>
            </a:r>
            <a:r>
              <a:rPr lang="hr-HR" sz="3200" b="1" dirty="0">
                <a:latin typeface="Bell MT" panose="02020503060305020303" pitchFamily="18" charset="0"/>
              </a:rPr>
              <a:t>obrasci</a:t>
            </a:r>
            <a:r>
              <a:rPr lang="hr-HR" sz="3200" dirty="0">
                <a:latin typeface="Bell MT" panose="02020503060305020303" pitchFamily="18" charset="0"/>
              </a:rPr>
              <a:t> te </a:t>
            </a:r>
            <a:r>
              <a:rPr lang="hr-HR" sz="3200" b="1" dirty="0">
                <a:latin typeface="Bell MT" panose="02020503060305020303" pitchFamily="18" charset="0"/>
              </a:rPr>
              <a:t>Upute za prijavitelje </a:t>
            </a:r>
            <a:r>
              <a:rPr lang="hr-HR" sz="3200" dirty="0">
                <a:latin typeface="Bell MT" panose="02020503060305020303" pitchFamily="18" charset="0"/>
              </a:rPr>
              <a:t>dostupni su na mrežnoj stranici Ministarstva pravosuđa:</a:t>
            </a:r>
          </a:p>
          <a:p>
            <a:pPr marL="0" indent="0" algn="ctr">
              <a:buNone/>
            </a:pPr>
            <a:r>
              <a:rPr lang="hr-HR" sz="3200" dirty="0">
                <a:latin typeface="+mj-lt"/>
                <a:hlinkClick r:id="rId2"/>
              </a:rPr>
              <a:t>https://pravosudje.gov.hr/istaknute-teme/besplatna-pravna-pomoc/javni-natjecaj-za-financiranje-projekata-ovlastenih-udruga-i-pravnih-klinika-za-pruzanje-primarne-pravne-pomoci-za-2020-godinu/21613</a:t>
            </a:r>
            <a:endParaRPr lang="hr-HR" sz="3200" dirty="0">
              <a:latin typeface="+mj-lt"/>
            </a:endParaRPr>
          </a:p>
          <a:p>
            <a:pPr algn="just"/>
            <a:r>
              <a:rPr lang="pl-PL" sz="3200" dirty="0">
                <a:latin typeface="Bell MT" panose="02020503060305020303" pitchFamily="18" charset="0"/>
              </a:rPr>
              <a:t>Obvezne obrasce i dokumente za prijavu projekta potrebno je poslati u </a:t>
            </a:r>
            <a:r>
              <a:rPr lang="pl-PL" sz="3200" u="sng" dirty="0">
                <a:latin typeface="Bell MT" panose="02020503060305020303" pitchFamily="18" charset="0"/>
              </a:rPr>
              <a:t>papirnatom obliku (jedan izvornik</a:t>
            </a:r>
            <a:r>
              <a:rPr lang="pl-PL" sz="3200" dirty="0">
                <a:latin typeface="Bell MT" panose="02020503060305020303" pitchFamily="18" charset="0"/>
              </a:rPr>
              <a:t>) i </a:t>
            </a:r>
            <a:r>
              <a:rPr lang="pl-PL" sz="3200" u="sng" dirty="0">
                <a:latin typeface="Bell MT" panose="02020503060305020303" pitchFamily="18" charset="0"/>
              </a:rPr>
              <a:t>elektroničkom obliku na CD-u.</a:t>
            </a:r>
          </a:p>
          <a:p>
            <a:pPr marL="0" indent="0" algn="just">
              <a:buNone/>
            </a:pPr>
            <a:endParaRPr lang="hr-HR" sz="3200" dirty="0">
              <a:latin typeface="+mj-lt"/>
            </a:endParaRPr>
          </a:p>
          <a:p>
            <a:pPr marL="0" indent="0" algn="ctr">
              <a:buNone/>
            </a:pPr>
            <a:endParaRPr lang="hr-HR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5770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665</Words>
  <Application>Microsoft Office PowerPoint</Application>
  <PresentationFormat>Široki zaslon</PresentationFormat>
  <Paragraphs>73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20" baseType="lpstr">
      <vt:lpstr>Arial</vt:lpstr>
      <vt:lpstr>Bell MT</vt:lpstr>
      <vt:lpstr>Calibri</vt:lpstr>
      <vt:lpstr>Calibri Light</vt:lpstr>
      <vt:lpstr>Wingdings</vt:lpstr>
      <vt:lpstr>Tema sustava Office</vt:lpstr>
      <vt:lpstr>Natječaj za financiranje projekata ovlaštenih udruga i pravnih klinika za pružanje primarne pravne pomoći za 2020. godinu</vt:lpstr>
      <vt:lpstr>PREDMET NATJEČAJA</vt:lpstr>
      <vt:lpstr>PRIHVATLJIVI PRIJAVITELJI</vt:lpstr>
      <vt:lpstr>UKUPNA VRIJEDNOST NATJEČAJA</vt:lpstr>
      <vt:lpstr>BROJ FINANCIRANIH PROJEKATA I TRAJANJE PROVEDBE PROJEKTA</vt:lpstr>
      <vt:lpstr>PRIHVATLJIVE AKTIVNOSTI</vt:lpstr>
      <vt:lpstr>PRIHVATLJIVI IZRAVNI TROŠKOVI</vt:lpstr>
      <vt:lpstr>PRIHVATLJIVI NEIZRAVNI TROŠKOVI</vt:lpstr>
      <vt:lpstr>PRIJAVA NA NATJEČAJ</vt:lpstr>
      <vt:lpstr>PRIJAVA NA NATJEČAJ</vt:lpstr>
      <vt:lpstr>PowerPoint prezentacija</vt:lpstr>
      <vt:lpstr>PowerPoint prezentacija</vt:lpstr>
      <vt:lpstr>PROPISI</vt:lpstr>
      <vt:lpstr>HVALA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Imovno stanje kao prepreka u pristupu pravosuđu - problemi besplatne pravne pomoći</dc:title>
  <dc:creator>Hrvoje Bičvić</dc:creator>
  <cp:lastModifiedBy>Jasminka Bertović</cp:lastModifiedBy>
  <cp:revision>230</cp:revision>
  <dcterms:created xsi:type="dcterms:W3CDTF">2018-12-10T08:12:46Z</dcterms:created>
  <dcterms:modified xsi:type="dcterms:W3CDTF">2020-02-24T14:48:48Z</dcterms:modified>
</cp:coreProperties>
</file>